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327" r:id="rId3"/>
    <p:sldId id="326" r:id="rId4"/>
    <p:sldId id="321" r:id="rId5"/>
    <p:sldId id="316" r:id="rId6"/>
    <p:sldId id="328" r:id="rId7"/>
    <p:sldId id="329" r:id="rId8"/>
    <p:sldId id="330" r:id="rId9"/>
    <p:sldId id="331" r:id="rId10"/>
    <p:sldId id="322" r:id="rId11"/>
    <p:sldId id="285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0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88277" autoAdjust="0"/>
  </p:normalViewPr>
  <p:slideViewPr>
    <p:cSldViewPr snapToGrid="0">
      <p:cViewPr varScale="1">
        <p:scale>
          <a:sx n="101" d="100"/>
          <a:sy n="101" d="100"/>
        </p:scale>
        <p:origin x="9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695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通俗意义上来讲，“数据分析”并没有特定的应用场景，人们更喜欢将数据分析作为一种行为过程去讨论，或在其后加上诸如方法论这类的具体名词来定义。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作为对数据进行研究的过程而言，数据分析将经历明确目标、收集、处理、探索、展现、发现问题这几个步骤。</a:t>
            </a:r>
          </a:p>
          <a:p>
            <a:r>
              <a:rPr lang="zh-CN" altLang="en-US" dirty="0"/>
              <a:t>在这个过程中我们更加注重过程劳动和成果价值，而这个过程小到凝视身边人一眼，大到制定国家发展五年计划，它发生在生活的方方面面。</a:t>
            </a:r>
          </a:p>
          <a:p>
            <a:r>
              <a:rPr lang="zh-CN" altLang="en-US" dirty="0"/>
              <a:t>举个生活中的小例子，比如我们想买一款适合自己的手机，在对手机市场不熟悉的情况下，可以在各大论坛搜集参数信息，结合自己的预算、喜好，选出要购买的手机品牌、价格、性能等需求细节，进而确定我们的最终选择。</a:t>
            </a:r>
          </a:p>
          <a:p>
            <a:r>
              <a:rPr lang="zh-CN" altLang="en-US" dirty="0"/>
              <a:t>这样的行为也可以是属于数据分析，属于个人行为，也并不需要专业的工具，更不会对个人产生直接的商业价值。</a:t>
            </a:r>
          </a:p>
          <a:p>
            <a:r>
              <a:rPr lang="zh-CN" altLang="en-US" dirty="0"/>
              <a:t>这意味着广义上的数据分析代表的仅是一种行为的过程，没有特定的应用对象和场景，和商业智能并没有很明确的对比意义。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112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在商业智能建设过程中，我们会遇到以下几大难题（敲黑板，划重点）：</a:t>
            </a:r>
          </a:p>
          <a:p>
            <a:r>
              <a:rPr lang="zh-CN" altLang="en-US" dirty="0"/>
              <a:t>平台挑战：数据分析链条很长，从采集、治理、整合、存储、计算、建模到展现，涉及工具和技术太多，成本高昂，架构复杂，需求实现效率太低，难以满足企业业务的洞察需要。</a:t>
            </a:r>
          </a:p>
          <a:p>
            <a:r>
              <a:rPr lang="zh-CN" altLang="en-US" dirty="0"/>
              <a:t>应用挑战：</a:t>
            </a:r>
            <a:r>
              <a:rPr lang="en-US" altLang="zh-CN" dirty="0"/>
              <a:t>IT</a:t>
            </a:r>
            <a:r>
              <a:rPr lang="zh-CN" altLang="en-US" dirty="0"/>
              <a:t>部门辛苦做出的数据报告，业务部门觉得没用，问业务部门有什么需求，又难以提出。</a:t>
            </a:r>
          </a:p>
          <a:p>
            <a:r>
              <a:rPr lang="zh-CN" altLang="en-US" dirty="0"/>
              <a:t>服务挑战：无论是自建服务团队还是找第三方供应商，缺乏贴身的精细化专业服务能力导致解决问题效率低下，带来负面用户反馈。</a:t>
            </a:r>
          </a:p>
          <a:p>
            <a:r>
              <a:rPr lang="zh-CN" altLang="en-US" dirty="0"/>
              <a:t>运营挑战：用的都是国际大牌产品，但系统就是不稳定，问题频出，本质是因为缺少运营的系统化方法。</a:t>
            </a:r>
          </a:p>
          <a:p>
            <a:r>
              <a:rPr lang="zh-CN" altLang="en-US" dirty="0"/>
              <a:t>解决商业智能建设过程中的难题，使商业智能建设过程能在企业内取得长远收益，为管理者做持之以恒、稳健发展的决策支持，发挥数据价值，进而驱动商业价值体现，我们需要的是数据驱动业务增长能力模型</a:t>
            </a:r>
            <a:r>
              <a:rPr lang="en-US" altLang="zh-CN" dirty="0"/>
              <a:t>——PASO</a:t>
            </a:r>
            <a:r>
              <a:rPr lang="zh-CN" altLang="en-US" dirty="0"/>
              <a:t>能力模型。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691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通过体系模型，分析出每一步的成长过程的数据，从而不断改进成长技巧以及优化服务流程，最终实现了广告投放上的价值最大化，以及成长环节标准化。</a:t>
            </a:r>
          </a:p>
          <a:p>
            <a:r>
              <a:rPr lang="zh-CN" altLang="en-US" dirty="0"/>
              <a:t>这是一个企业应用商业智能的实例，也显示出我刚才提到的，</a:t>
            </a:r>
            <a:r>
              <a:rPr lang="zh-CN" altLang="en-US" b="1" dirty="0"/>
              <a:t>商业智能不是短期解决问题的方案，而是一个追求持续收益的长期建设过程。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dirty="0"/>
              <a:t>数据分析和</a:t>
            </a:r>
            <a:r>
              <a:rPr lang="en-US" altLang="zh-CN" dirty="0"/>
              <a:t>BI</a:t>
            </a:r>
            <a:r>
              <a:rPr lang="zh-CN" altLang="en-US" dirty="0"/>
              <a:t>都是一个很泛的概念，两者互相包容。一般的</a:t>
            </a:r>
            <a:r>
              <a:rPr lang="en-US" altLang="zh-CN" dirty="0"/>
              <a:t>BI</a:t>
            </a:r>
            <a:r>
              <a:rPr lang="zh-CN" altLang="en-US" dirty="0"/>
              <a:t>是集数据接入、数据处理、数据分析、数据可视化等功能为一体，可以说</a:t>
            </a:r>
            <a:r>
              <a:rPr lang="en-US" altLang="zh-CN" dirty="0"/>
              <a:t>BI</a:t>
            </a:r>
            <a:r>
              <a:rPr lang="zh-CN" altLang="en-US" dirty="0"/>
              <a:t>包括数据分析，而且</a:t>
            </a:r>
            <a:r>
              <a:rPr lang="en-US" altLang="zh-CN" dirty="0"/>
              <a:t>BI</a:t>
            </a:r>
            <a:r>
              <a:rPr lang="zh-CN" altLang="en-US" dirty="0"/>
              <a:t>更多是能够给企业一套完整的解决方案，数据分析没有强调解决的概念；另一方面，数据分析包括太多的东西，</a:t>
            </a:r>
            <a:r>
              <a:rPr lang="en-US" altLang="zh-CN" dirty="0"/>
              <a:t>BI</a:t>
            </a:r>
            <a:r>
              <a:rPr lang="zh-CN" altLang="en-US" dirty="0"/>
              <a:t>只是数据分析的一种体现。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307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Superset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Airbnb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开源的数据分析与可视化平台，同时也是由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语言构建的轻量级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Superset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可实现对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量级数据进行处理，兼容常见的数十种关系或非关系型数据库，并在内部实现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编辑查询等操作。除此之外，基于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Superset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可实现多用户协使用，并可针对不同角色进行权限管理。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Superset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如今已归属于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孵化项目，并被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Yahoo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，豆瓣等国内外知名公司使用。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03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直接出来了数据库的数据预览。连查询平台的颜值都那么高。大家的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技能应该都很不错，有兴趣可以在这里练习一下，语法和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一致。其他数据库则是其他数据库的语法。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491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Superset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支持的图表很丰富，如果具备开发能力，也能以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为基础做二次开发。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Airbnb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官方也会不断加入新的图表。不同图表，其左侧的操作选项也不同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866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上图是以数据分析师职位名称为基础绘制的词云图，生成的速度会比较慢。我们选择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保存。完成的图表均存放在切片下。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292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Tableau/</a:t>
            </a:r>
            <a:r>
              <a:rPr lang="en-US" altLang="zh-CN" dirty="0" err="1"/>
              <a:t>echart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3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524001" y="1031875"/>
            <a:ext cx="9144635" cy="93980"/>
          </a:xfrm>
          <a:prstGeom prst="rect">
            <a:avLst/>
          </a:prstGeom>
          <a:solidFill>
            <a:srgbClr val="B7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矩形 8"/>
          <p:cNvSpPr/>
          <p:nvPr userDrawn="1"/>
        </p:nvSpPr>
        <p:spPr>
          <a:xfrm>
            <a:off x="1524001" y="5876925"/>
            <a:ext cx="9144635" cy="76200"/>
          </a:xfrm>
          <a:prstGeom prst="rect">
            <a:avLst/>
          </a:prstGeom>
          <a:solidFill>
            <a:srgbClr val="B7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469" y="365129"/>
            <a:ext cx="10198331" cy="1325563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5470" y="1825625"/>
            <a:ext cx="10198332" cy="435133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55471" y="1378532"/>
            <a:ext cx="1562735" cy="75565"/>
          </a:xfrm>
          <a:prstGeom prst="rect">
            <a:avLst/>
          </a:prstGeom>
          <a:solidFill>
            <a:srgbClr val="B7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838203" y="1386844"/>
            <a:ext cx="1562735" cy="75565"/>
          </a:xfrm>
          <a:prstGeom prst="rect">
            <a:avLst/>
          </a:prstGeom>
          <a:solidFill>
            <a:srgbClr val="B7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838203" y="1386844"/>
            <a:ext cx="1562735" cy="75565"/>
          </a:xfrm>
          <a:prstGeom prst="rect">
            <a:avLst/>
          </a:prstGeom>
          <a:solidFill>
            <a:srgbClr val="B7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838203" y="1386844"/>
            <a:ext cx="1562735" cy="75565"/>
          </a:xfrm>
          <a:prstGeom prst="rect">
            <a:avLst/>
          </a:prstGeom>
          <a:solidFill>
            <a:srgbClr val="B7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7" y="88904"/>
            <a:ext cx="902335" cy="902335"/>
          </a:xfrm>
          <a:prstGeom prst="rect">
            <a:avLst/>
          </a:prstGeom>
        </p:spPr>
      </p:pic>
      <p:pic>
        <p:nvPicPr>
          <p:cNvPr id="9" name="图片 3076" descr="logo"/>
          <p:cNvPicPr>
            <a:picLocks noChangeAspect="1" noChangeArrowheads="1"/>
          </p:cNvPicPr>
          <p:nvPr userDrawn="1"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11303637" y="5953125"/>
            <a:ext cx="803911" cy="80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800" dirty="0"/>
              <a:t>Superset</a:t>
            </a:r>
            <a:br>
              <a:rPr lang="en-US" altLang="zh-CN" dirty="0"/>
            </a:br>
            <a:r>
              <a:rPr lang="en-US" altLang="zh-CN" dirty="0"/>
              <a:t>experiment for OLAP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041423"/>
            <a:ext cx="9144000" cy="1655763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sz="3600" dirty="0" err="1"/>
              <a:t>RuiXu</a:t>
            </a:r>
            <a:endParaRPr lang="en-US" altLang="zh-CN"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B2D39F-5D8D-4646-A809-69D97F70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7C4AEB-57D5-4972-BA82-821061476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69" y="1499929"/>
            <a:ext cx="3438385" cy="23100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63003DE-82DA-4BB1-9036-DAEA10032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02605"/>
            <a:ext cx="2634189" cy="231007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23F521-14F9-489A-BC54-AD8EDBB8B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20" y="4126594"/>
            <a:ext cx="3436834" cy="23860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A9CADF-3C4C-4148-86E0-70CE14B2E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45323"/>
            <a:ext cx="4852995" cy="366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41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36546" y="2921638"/>
            <a:ext cx="3518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/>
              <a:t>End,thanks!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CA60CFE-8D00-44BF-B2B5-39601BAB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 &amp; BI</a:t>
            </a:r>
            <a:endParaRPr lang="zh-CN" altLang="en-US" dirty="0"/>
          </a:p>
        </p:txBody>
      </p:sp>
      <p:pic>
        <p:nvPicPr>
          <p:cNvPr id="1026" name="Picture 2" descr="https://pic3.zhimg.com/80/v2-f1c6fbaa3fadb60472a6da4184096c1a_hd.jpg">
            <a:extLst>
              <a:ext uri="{FF2B5EF4-FFF2-40B4-BE49-F238E27FC236}">
                <a16:creationId xmlns:a16="http://schemas.microsoft.com/office/drawing/2014/main" id="{3A152705-A39B-47C7-9917-A8B7F0CA1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69" y="2223655"/>
            <a:ext cx="68580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046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CA60CFE-8D00-44BF-B2B5-39601BAB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 &amp; BI</a:t>
            </a:r>
            <a:endParaRPr lang="zh-CN" altLang="en-US" dirty="0"/>
          </a:p>
        </p:txBody>
      </p:sp>
      <p:pic>
        <p:nvPicPr>
          <p:cNvPr id="2050" name="Picture 2" descr="https://pic2.zhimg.com/80/v2-b1360761d43f4dac28cabae62ec927d9_hd.jpg">
            <a:extLst>
              <a:ext uri="{FF2B5EF4-FFF2-40B4-BE49-F238E27FC236}">
                <a16:creationId xmlns:a16="http://schemas.microsoft.com/office/drawing/2014/main" id="{9D521070-AF94-4A6D-8272-656BFAB8D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44" y="1938480"/>
            <a:ext cx="8149441" cy="316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40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B8A0F09-EF1B-4397-93BC-9D5672D25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525FE8-004F-4E8D-A798-C1F51424C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69" y="1881191"/>
            <a:ext cx="9210141" cy="471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CA60CFE-8D00-44BF-B2B5-39601BAB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D945E8-B4BB-45CA-BE67-17F8B230B1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956"/>
          <a:stretch/>
        </p:blipFill>
        <p:spPr>
          <a:xfrm>
            <a:off x="1155469" y="1690692"/>
            <a:ext cx="7148022" cy="45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0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B8A0F09-EF1B-4397-93BC-9D5672D25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432DC6-35A2-4654-91C2-4B5A4BC39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81" y="-9525"/>
            <a:ext cx="1022985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0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B8A0F09-EF1B-4397-93BC-9D5672D25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44" y="298454"/>
            <a:ext cx="11979506" cy="148272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SQL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工具箱</a:t>
            </a: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-table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为</a:t>
            </a:r>
            <a:r>
              <a:rPr lang="en-US" altLang="zh-CN" dirty="0" err="1">
                <a:solidFill>
                  <a:srgbClr val="1A1A1A"/>
                </a:solidFill>
                <a:latin typeface="-apple-system"/>
              </a:rPr>
              <a:t>DataAnalyst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BFAB0B-B269-40D2-937D-B25C0E680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319" y="1622303"/>
            <a:ext cx="9091765" cy="361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8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B8A0F09-EF1B-4397-93BC-9D5672D25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6902BB-0BE2-4885-BBCA-FD7F282E0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69" y="0"/>
            <a:ext cx="6535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74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B8A0F09-EF1B-4397-93BC-9D5672D25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0AF9C2-FDB1-456F-9B7A-5677EC383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778105"/>
            <a:ext cx="11362816" cy="530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025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63"/>
  <p:tag name="MH_SECTIONID" val="315,316,"/>
</p:tagLst>
</file>

<file path=ppt/theme/theme1.xml><?xml version="1.0" encoding="utf-8"?>
<a:theme xmlns:a="http://schemas.openxmlformats.org/drawingml/2006/main" name="茅草">
  <a:themeElements>
    <a:clrScheme name="Thatch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atch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937</TotalTime>
  <Words>872</Words>
  <Application>Microsoft Office PowerPoint</Application>
  <PresentationFormat>宽屏</PresentationFormat>
  <Paragraphs>42</Paragraphs>
  <Slides>11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-apple-system</vt:lpstr>
      <vt:lpstr>华文仿宋</vt:lpstr>
      <vt:lpstr>宋体</vt:lpstr>
      <vt:lpstr>微软雅黑</vt:lpstr>
      <vt:lpstr>Arial</vt:lpstr>
      <vt:lpstr>Calibri</vt:lpstr>
      <vt:lpstr>Tw Cen MT</vt:lpstr>
      <vt:lpstr>茅草</vt:lpstr>
      <vt:lpstr>Superset experiment for OLAP</vt:lpstr>
      <vt:lpstr>DA &amp; BI</vt:lpstr>
      <vt:lpstr>DA &amp; BI</vt:lpstr>
      <vt:lpstr>Example</vt:lpstr>
      <vt:lpstr>What</vt:lpstr>
      <vt:lpstr>How</vt:lpstr>
      <vt:lpstr>SQL工具箱-table为DataAnalyst</vt:lpstr>
      <vt:lpstr>PowerPoint 演示文稿</vt:lpstr>
      <vt:lpstr>PowerPoint 演示文稿</vt:lpstr>
      <vt:lpstr>对比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Perf: Performance Event</dc:title>
  <dc:creator>tianjiqx</dc:creator>
  <cp:lastModifiedBy>rui Xu</cp:lastModifiedBy>
  <cp:revision>463</cp:revision>
  <dcterms:created xsi:type="dcterms:W3CDTF">2015-05-05T08:02:00Z</dcterms:created>
  <dcterms:modified xsi:type="dcterms:W3CDTF">2018-11-29T13:33:02Z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